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E89E-72EC-47E8-901F-B036ADCF14AC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685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051720" y="188640"/>
            <a:ext cx="6264696" cy="148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IQ" sz="30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GA Granada غرناطة V2" pitchFamily="2" charset="-78"/>
                <a:cs typeface="+mj-cs"/>
              </a:rPr>
              <a:t>جامعة ديالى – كلية الهندسة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GA Granada غرناطة V2" pitchFamily="2" charset="-78"/>
                <a:cs typeface="+mj-cs"/>
              </a:rPr>
              <a:t>قسم هندسة العمارة</a:t>
            </a: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AGA Granada غرناطة V2" pitchFamily="2" charset="-78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2590128-E68F-481C-AA94-8B4D2BE392D4}"/>
              </a:ext>
            </a:extLst>
          </p:cNvPr>
          <p:cNvSpPr txBox="1"/>
          <p:nvPr/>
        </p:nvSpPr>
        <p:spPr>
          <a:xfrm>
            <a:off x="1835696" y="2060848"/>
            <a:ext cx="5472608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محاضرات مادة</a:t>
            </a:r>
          </a:p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 </a:t>
            </a:r>
          </a:p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اساليب الحفاظ</a:t>
            </a:r>
          </a:p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 </a:t>
            </a:r>
          </a:p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المرحلة الثالثة</a:t>
            </a:r>
          </a:p>
          <a:p>
            <a:pPr algn="ctr" rtl="1"/>
            <a:endParaRPr lang="ar-IQ" sz="3200" dirty="0">
              <a:latin typeface=" Abdoullah Ashgar EL-kharef" panose="02000000000000000000" pitchFamily="2" charset="-78"/>
              <a:cs typeface=" Abdoullah Ashgar EL-kharef" panose="02000000000000000000" pitchFamily="2" charset="-78"/>
            </a:endParaRPr>
          </a:p>
          <a:p>
            <a:pPr algn="ctr" rtl="1"/>
            <a:r>
              <a:rPr lang="ar-IQ" sz="3200" dirty="0">
                <a:latin typeface=" Abdoullah Ashgar EL-kharef" panose="02000000000000000000" pitchFamily="2" charset="-78"/>
                <a:cs typeface=" Abdoullah Ashgar EL-kharef" panose="02000000000000000000" pitchFamily="2" charset="-78"/>
              </a:rPr>
              <a:t>الفصل الثاني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1Lionsys Reqa" pitchFamily="2" charset="-78"/>
              </a:rPr>
              <a:t>اساليب الحفاظ / المرحلة الثالثة</a:t>
            </a:r>
            <a:endParaRPr lang="en-US" sz="2800" dirty="0">
              <a:latin typeface="1Lionsys Reqa" pitchFamily="2" charset="-78"/>
              <a:cs typeface="1Lionsys Reqa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467544" y="764704"/>
            <a:ext cx="8352928" cy="57708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1- مفهوم الابنية التراثية والاثرية.</a:t>
            </a:r>
          </a:p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2- اسباب تدهور الابنية التراثية والاثرية.</a:t>
            </a:r>
          </a:p>
          <a:p>
            <a:pPr marL="285750" indent="-285750" algn="r" rtl="1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التدهور الوظيفي.</a:t>
            </a:r>
          </a:p>
          <a:p>
            <a:pPr marL="285750" indent="-285750" algn="r" rtl="1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التدهور المادي.</a:t>
            </a:r>
          </a:p>
          <a:p>
            <a:pPr marL="285750" indent="-285750" algn="r" rtl="1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عوامل ذات تأثير سلبي في المناطق التراثية والاثرية.</a:t>
            </a:r>
          </a:p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3- المشاكل التي تتعرَّض لها المدن والمراكز التاريخية في العراق.</a:t>
            </a:r>
          </a:p>
          <a:p>
            <a:pPr algn="r" rtl="1">
              <a:lnSpc>
                <a:spcPct val="3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4- مفهوم الحفاظ والحفاظ المعماري.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1Lionsys Reqa" pitchFamily="2" charset="-78"/>
              </a:rPr>
              <a:t>اساليب الحفاظ / المرحلة الثالثة</a:t>
            </a:r>
            <a:endParaRPr lang="en-US" sz="2800" dirty="0">
              <a:latin typeface="1Lionsys Reqa" pitchFamily="2" charset="-78"/>
              <a:cs typeface="1Lionsys Reqa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467544" y="855650"/>
            <a:ext cx="8352928" cy="55976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5- نشأة مفهوم الحفاظ وتطوره.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مرحلة الفكرة.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مرحلة التطبيق.</a:t>
            </a:r>
          </a:p>
          <a:p>
            <a:pPr algn="r" rtl="1">
              <a:lnSpc>
                <a:spcPct val="2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6- اهداف الحفاظ.</a:t>
            </a:r>
          </a:p>
          <a:p>
            <a:pPr algn="r" rtl="1">
              <a:lnSpc>
                <a:spcPct val="2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7- مستويات الحفاظ المعماري والعمراني.</a:t>
            </a:r>
          </a:p>
          <a:p>
            <a:pPr algn="r" rtl="1">
              <a:lnSpc>
                <a:spcPct val="2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8- معايير اختيار الحفاظ على الأبنية التراثية والاثرية.</a:t>
            </a:r>
          </a:p>
          <a:p>
            <a:pPr algn="r" rtl="1">
              <a:lnSpc>
                <a:spcPct val="2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9- </a:t>
            </a: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الخطوات التحضيرية لأعمال الحفاظ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 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جرد التراث المعماري.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التسجيل.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تقرير المنشأ التاريخي.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 التوثيق.</a:t>
            </a:r>
          </a:p>
        </p:txBody>
      </p:sp>
    </p:spTree>
    <p:extLst>
      <p:ext uri="{BB962C8B-B14F-4D97-AF65-F5344CB8AC3E}">
        <p14:creationId xmlns:p14="http://schemas.microsoft.com/office/powerpoint/2010/main" val="2424867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1Lionsys Reqa" pitchFamily="2" charset="-78"/>
              </a:rPr>
              <a:t>اساليب الحفاظ / المرحلة الثالثة</a:t>
            </a:r>
            <a:endParaRPr lang="en-US" sz="2800" dirty="0">
              <a:latin typeface="1Lionsys Reqa" pitchFamily="2" charset="-78"/>
              <a:cs typeface="1Lionsys Reqa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467544" y="855650"/>
            <a:ext cx="8352928" cy="52860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2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10- الدراسات الشاملة للحفاظ.</a:t>
            </a:r>
          </a:p>
          <a:p>
            <a:pPr algn="r" rtl="1">
              <a:lnSpc>
                <a:spcPct val="2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11- اساليب الحفاظ.</a:t>
            </a:r>
          </a:p>
          <a:p>
            <a:pPr algn="r" rtl="1">
              <a:lnSpc>
                <a:spcPct val="2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أولاً: وضع السياسات العامة للحفاظ.</a:t>
            </a:r>
          </a:p>
          <a:p>
            <a:pPr algn="r" rtl="1">
              <a:lnSpc>
                <a:spcPct val="2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ثانياً: استراتجيات الحفاظ.</a:t>
            </a:r>
          </a:p>
          <a:p>
            <a:pPr algn="r" rtl="1">
              <a:lnSpc>
                <a:spcPct val="2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ثالثاً: مستويات الحفاظ.</a:t>
            </a:r>
          </a:p>
          <a:p>
            <a:pPr marL="285750" indent="-28575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الصيانة.</a:t>
            </a:r>
          </a:p>
          <a:p>
            <a:pPr marL="285750" indent="-28575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الترميم.</a:t>
            </a:r>
          </a:p>
          <a:p>
            <a:pPr marL="285750" indent="-28575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الحفاظ على مجموعة المباني.</a:t>
            </a:r>
          </a:p>
          <a:p>
            <a:pPr marL="285750" indent="-285750" algn="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التأهيل واعادة الاستخدام.</a:t>
            </a:r>
          </a:p>
        </p:txBody>
      </p:sp>
    </p:spTree>
    <p:extLst>
      <p:ext uri="{BB962C8B-B14F-4D97-AF65-F5344CB8AC3E}">
        <p14:creationId xmlns:p14="http://schemas.microsoft.com/office/powerpoint/2010/main" val="371249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1Lionsys Reqa" pitchFamily="2" charset="-78"/>
              </a:rPr>
              <a:t>اساليب الحفاظ / المرحلة الثالثة</a:t>
            </a:r>
            <a:endParaRPr lang="en-US" sz="2800" dirty="0">
              <a:latin typeface="1Lionsys Reqa" pitchFamily="2" charset="-78"/>
              <a:cs typeface="1Lionsys Reqa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467544" y="855650"/>
            <a:ext cx="8352928" cy="54591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12- مستويات التدخل للحفاظ المعماري والعمراني: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الحماية (الحفاظ الابقائي).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الترميم.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الصيانة.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التقوية.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الاصلاح.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التثبيت.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اعادة البناء.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نقل الاثر.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اعادة التشكيل.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الاستبدال.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الاستنساخ.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التكيف واعادة الاستخدام.</a:t>
            </a:r>
          </a:p>
        </p:txBody>
      </p:sp>
    </p:spTree>
    <p:extLst>
      <p:ext uri="{BB962C8B-B14F-4D97-AF65-F5344CB8AC3E}">
        <p14:creationId xmlns:p14="http://schemas.microsoft.com/office/powerpoint/2010/main" val="2564418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1Lionsys Reqa" pitchFamily="2" charset="-78"/>
              </a:rPr>
              <a:t>اساليب الحفاظ / المرحلة الثالثة</a:t>
            </a:r>
            <a:endParaRPr lang="en-US" sz="2800" dirty="0">
              <a:latin typeface="1Lionsys Reqa" pitchFamily="2" charset="-78"/>
              <a:cs typeface="1Lionsys Reqa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467544" y="855650"/>
            <a:ext cx="8352928" cy="53899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13- اعادة التأهيل المعماري والحضري.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مفهوم اعادة التأهيل المعماري.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مفهوم اعادة التأهيل الحضري.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اهمية اعادة التأهيل الحضري.</a:t>
            </a:r>
          </a:p>
          <a:p>
            <a:pPr algn="r" rtl="1">
              <a:lnSpc>
                <a:spcPct val="2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14- استراتيجيات اعادة التأهيل.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الحماية.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التحسين.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الاملاء الحضري.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اعادة التطوير.</a:t>
            </a:r>
          </a:p>
          <a:p>
            <a:pPr algn="r" rtl="1">
              <a:lnSpc>
                <a:spcPct val="2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15- صعوبات وتحديات اعادة التأهيل.</a:t>
            </a:r>
          </a:p>
          <a:p>
            <a:pPr algn="r" rtl="1">
              <a:lnSpc>
                <a:spcPct val="250000"/>
              </a:lnSpc>
            </a:pPr>
            <a:endParaRPr lang="ar-IQ" dirty="0"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3855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1Lionsys Reqa" pitchFamily="2" charset="-78"/>
              </a:rPr>
              <a:t>اساليب الحفاظ / المرحلة الثالثة</a:t>
            </a:r>
            <a:endParaRPr lang="en-US" sz="2800" dirty="0">
              <a:latin typeface="1Lionsys Reqa" pitchFamily="2" charset="-78"/>
              <a:cs typeface="1Lionsys Reqa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395536" y="908720"/>
            <a:ext cx="8352928" cy="48359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2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16- </a:t>
            </a: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تجارب عالمية في عملية الحفاظ المعماري والعمراني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  <a:endParaRPr lang="en-US" dirty="0">
              <a:latin typeface="ae_AlMothnna" panose="020B0803030604020204" pitchFamily="34" charset="-78"/>
              <a:cs typeface="ae_AlMothnna" panose="020B0803030604020204" pitchFamily="34" charset="-78"/>
            </a:endParaRPr>
          </a:p>
          <a:p>
            <a:pPr marL="285750" indent="-285750" algn="r" rtl="1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مدرج الكولوسيوم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</a:p>
          <a:p>
            <a:pPr marL="285750" indent="-285750" algn="r" rtl="1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معبد البارثينون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</a:p>
          <a:p>
            <a:pPr marL="285750" indent="-285750" algn="r" rtl="1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اعادة بناء جسر </a:t>
            </a:r>
            <a:r>
              <a:rPr lang="en-US" dirty="0">
                <a:latin typeface="ae_AlMothnna" panose="020B0803030604020204" pitchFamily="34" charset="-78"/>
                <a:cs typeface="ae_AlMothnna" panose="020B0803030604020204" pitchFamily="34" charset="-78"/>
              </a:rPr>
              <a:t>(</a:t>
            </a:r>
            <a:r>
              <a:rPr lang="en-US" dirty="0" err="1">
                <a:latin typeface="ae_AlMothnna" panose="020B0803030604020204" pitchFamily="34" charset="-78"/>
                <a:cs typeface="ae_AlMothnna" panose="020B0803030604020204" pitchFamily="34" charset="-78"/>
              </a:rPr>
              <a:t>Stari</a:t>
            </a:r>
            <a:r>
              <a:rPr lang="en-US" dirty="0">
                <a:latin typeface="ae_AlMothnna" panose="020B0803030604020204" pitchFamily="34" charset="-78"/>
                <a:cs typeface="ae_AlMothnna" panose="020B0803030604020204" pitchFamily="34" charset="-78"/>
              </a:rPr>
              <a:t> Most)  </a:t>
            </a: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الآثاري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</a:p>
          <a:p>
            <a:pPr marL="285750" indent="-285750" algn="r" rtl="1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الحفاظ وإعادة تأهيل 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جامع</a:t>
            </a: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 آيا صوفيا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</a:p>
          <a:p>
            <a:pPr marL="285750" indent="-285750" algn="r" rtl="1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الحفاظ وإعادة تأهيل متحف اللوفر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</a:p>
          <a:p>
            <a:pPr marL="285750" indent="-285750" algn="r" rtl="1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تجربة الحفاظ على مدينة فيينا التاريخية / نمسا.</a:t>
            </a:r>
          </a:p>
        </p:txBody>
      </p:sp>
    </p:spTree>
    <p:extLst>
      <p:ext uri="{BB962C8B-B14F-4D97-AF65-F5344CB8AC3E}">
        <p14:creationId xmlns:p14="http://schemas.microsoft.com/office/powerpoint/2010/main" val="3373751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1Lionsys Reqa" pitchFamily="2" charset="-78"/>
              </a:rPr>
              <a:t>اساليب الحفاظ / المرحلة الثالثة</a:t>
            </a:r>
            <a:endParaRPr lang="en-US" sz="2800" dirty="0">
              <a:latin typeface="1Lionsys Reqa" pitchFamily="2" charset="-78"/>
              <a:cs typeface="1Lionsys Reqa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395536" y="908720"/>
            <a:ext cx="8352928" cy="41434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25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17- </a:t>
            </a: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التجربة العربية للحفاظ المعماري والعمراني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  <a:endParaRPr lang="en-US" dirty="0">
              <a:latin typeface="ae_AlMothnna" panose="020B0803030604020204" pitchFamily="34" charset="-78"/>
              <a:cs typeface="ae_AlMothnna" panose="020B0803030604020204" pitchFamily="34" charset="-78"/>
            </a:endParaRPr>
          </a:p>
          <a:p>
            <a:pPr marL="285750" indent="-285750" algn="just" rtl="1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الحفاظ على معالم البتراء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 (الاردن).</a:t>
            </a:r>
          </a:p>
          <a:p>
            <a:pPr marL="285750" indent="-285750" algn="just" rtl="1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نقل معابد الكرنك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 (مصر).</a:t>
            </a:r>
          </a:p>
          <a:p>
            <a:pPr marL="285750" indent="-285750" algn="just" rtl="1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تجربة الحفاظ على مركز مدينة بيروت (لبنان).</a:t>
            </a:r>
          </a:p>
          <a:p>
            <a:pPr marL="285750" indent="-285750" algn="just" rtl="1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مشروع إعادة تأهيل مصر القديمة: مجمع الأديان ۱۹۹۹–۲۰۰۳.</a:t>
            </a:r>
            <a:endParaRPr lang="en-US" dirty="0">
              <a:latin typeface="ae_AlMothnna" panose="020B0803030604020204" pitchFamily="34" charset="-78"/>
              <a:cs typeface="ae_AlMothnna" panose="020B0803030604020204" pitchFamily="34" charset="-78"/>
            </a:endParaRPr>
          </a:p>
          <a:p>
            <a:pPr marL="285750" indent="-285750" algn="just" rtl="1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تجربة سوريا: مشروع الإحياء مدينة حلب التاريخية.</a:t>
            </a:r>
            <a:endParaRPr lang="en-US" dirty="0"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4194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dirty="0">
                <a:latin typeface="1Lionsys Reqa" pitchFamily="2" charset="-78"/>
                <a:cs typeface="1Lionsys Reqa" pitchFamily="2" charset="-78"/>
              </a:rPr>
              <a:t>اساليب الحفاظ / المرحلة الثالثة</a:t>
            </a:r>
            <a:endParaRPr lang="en-US" sz="2800" dirty="0">
              <a:latin typeface="1Lionsys Reqa" pitchFamily="2" charset="-78"/>
              <a:cs typeface="1Lionsys Reqa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E4A1BB-83E1-4043-BFE9-32D078AD97BB}"/>
              </a:ext>
            </a:extLst>
          </p:cNvPr>
          <p:cNvSpPr txBox="1"/>
          <p:nvPr/>
        </p:nvSpPr>
        <p:spPr>
          <a:xfrm>
            <a:off x="395536" y="620688"/>
            <a:ext cx="8352928" cy="6101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18- </a:t>
            </a: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التجربة العراقية في الحفاظ المعماري والعمراني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  <a:endParaRPr lang="en-US" dirty="0">
              <a:latin typeface="ae_AlMothnna" panose="020B0803030604020204" pitchFamily="34" charset="-78"/>
              <a:cs typeface="ae_AlMothnna" panose="020B0803030604020204" pitchFamily="34" charset="-78"/>
            </a:endParaRPr>
          </a:p>
          <a:p>
            <a:pPr marL="285750" indent="-285750" algn="just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مدينة بابل الاثرية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</a:p>
          <a:p>
            <a:pPr marL="285750" indent="-285750" algn="just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إعادة تأهيل خان مرجان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</a:p>
          <a:p>
            <a:pPr marL="285750" indent="-285750" algn="just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إعادة تأهيل خان الشيلان في النجف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</a:p>
          <a:p>
            <a:pPr marL="285750" indent="-285750" algn="just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اعادة تأهيل دار الوالي خليل باشا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</a:p>
          <a:p>
            <a:pPr marL="285750" indent="-285750" algn="just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اعادة تأهيل بعض الدور التراثية في شارع حيفا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</a:p>
          <a:p>
            <a:pPr marL="285750" indent="-285750" algn="just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مشروع إعادة تأهيل الدور التراثية في قلعة أربيل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</a:p>
          <a:p>
            <a:pPr marL="285750" indent="-285750" algn="just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اعادة تاهيل شارع الرشيد.</a:t>
            </a:r>
          </a:p>
          <a:p>
            <a:pPr marL="285750" indent="-285750" algn="just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مدينة النجف 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القديمة.</a:t>
            </a:r>
          </a:p>
          <a:p>
            <a:pPr marL="285750" indent="-285750" algn="just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اعادة تاهيل </a:t>
            </a: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شارع المتنبي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</a:p>
          <a:p>
            <a:pPr marL="285750" indent="-285750" algn="just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تطوير مدينة </a:t>
            </a:r>
            <a:r>
              <a:rPr lang="ar-SA" dirty="0">
                <a:latin typeface="ae_AlMothnna" panose="020B0803030604020204" pitchFamily="34" charset="-78"/>
                <a:cs typeface="ae_AlMothnna" panose="020B0803030604020204" pitchFamily="34" charset="-78"/>
              </a:rPr>
              <a:t>الكاظمية</a:t>
            </a:r>
            <a:r>
              <a:rPr lang="ar-IQ" dirty="0">
                <a:latin typeface="ae_AlMothnna" panose="020B0803030604020204" pitchFamily="34" charset="-78"/>
                <a:cs typeface="ae_AlMothnna" panose="020B0803030604020204" pitchFamily="34" charset="-78"/>
              </a:rPr>
              <a:t>.</a:t>
            </a:r>
            <a:endParaRPr lang="en-US" dirty="0">
              <a:latin typeface="ae_AlMothnna" panose="020B0803030604020204" pitchFamily="34" charset="-78"/>
              <a:cs typeface="ae_AlMothnna" panose="020B08030306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4778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2616</TotalTime>
  <Words>434</Words>
  <Application>Microsoft Office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 Abdoullah Ashgar EL-kharef</vt:lpstr>
      <vt:lpstr>1Lionsys Reqa</vt:lpstr>
      <vt:lpstr>ae_AlMothnna</vt:lpstr>
      <vt:lpstr>AGA Granada غرناطة V2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2021</dc:title>
  <dc:creator>wameedh</dc:creator>
  <cp:lastModifiedBy>wameedh</cp:lastModifiedBy>
  <cp:revision>201</cp:revision>
  <dcterms:created xsi:type="dcterms:W3CDTF">2021-10-20T16:32:18Z</dcterms:created>
  <dcterms:modified xsi:type="dcterms:W3CDTF">2022-05-17T19:40:26Z</dcterms:modified>
</cp:coreProperties>
</file>